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256" r:id="rId2"/>
  </p:sldIdLst>
  <p:sldSz cx="9601200" cy="12801600" type="A3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1" autoAdjust="0"/>
    <p:restoredTop sz="94676" autoAdjust="0"/>
  </p:normalViewPr>
  <p:slideViewPr>
    <p:cSldViewPr>
      <p:cViewPr>
        <p:scale>
          <a:sx n="122" d="100"/>
          <a:sy n="122" d="100"/>
        </p:scale>
        <p:origin x="566" y="-6557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83DCA-52EB-4F14-B144-B5A1A0B902E5}" type="datetimeFigureOut">
              <a:rPr lang="el-GR" smtClean="0"/>
              <a:t>7/2/2024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62050"/>
            <a:ext cx="2349500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A057B-4514-4E0C-91DE-3648C16A41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456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1pPr>
    <a:lvl2pPr marL="139995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2pPr>
    <a:lvl3pPr marL="279989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3pPr>
    <a:lvl4pPr marL="419984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4pPr>
    <a:lvl5pPr marL="559979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5pPr>
    <a:lvl6pPr marL="699973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6pPr>
    <a:lvl7pPr marL="839968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7pPr>
    <a:lvl8pPr marL="979962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8pPr>
    <a:lvl9pPr marL="1119957" algn="l" defTabSz="279989" rtl="0" eaLnBrk="1" latinLnBrk="0" hangingPunct="1">
      <a:defRPr sz="3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327275" y="1162050"/>
            <a:ext cx="2349500" cy="3135313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A057B-4514-4E0C-91DE-3648C16A418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407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0C1AF-E55D-2898-977B-1209FC688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0150" y="2095078"/>
            <a:ext cx="7200900" cy="4456853"/>
          </a:xfrm>
        </p:spPr>
        <p:txBody>
          <a:bodyPr anchor="b"/>
          <a:lstStyle>
            <a:lvl1pPr algn="ctr">
              <a:defRPr sz="47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6B75C-C10A-9957-8134-7789F0155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1890"/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FD288-D9E9-F5DD-01B5-2585770F7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51E8E-4DA5-36C1-4E5C-7AA664EED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ED246-683F-773C-DF4F-AB5578F2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1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97546-DAEA-C317-E180-1830CF1B9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57F7D8-2711-C1D2-151F-E0BA1CA47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554E0-94B9-8985-79E6-4F6AEEBA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011AF-21DB-E5B0-3280-69F9C37CF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7752-A382-D59E-2149-79F87ABE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0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A1C67-EE12-A982-9F6E-AE872C3B2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C7A66D-37BA-AA3E-7164-DF19AC36C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A89E9-DD45-BC76-C8DA-16A7E82C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011D8-3CF9-4092-55B1-7D84B1019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86587-A04D-0F4B-BDD1-02CDEE26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79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9345168" y="0"/>
            <a:ext cx="256032" cy="112654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37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256032" cy="112654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37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601200" cy="153619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37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1265408"/>
            <a:ext cx="9601200" cy="15361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37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4800600" y="0"/>
            <a:ext cx="4480560" cy="12801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" tIns="64008" rIns="64008" bIns="64008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268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2688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50” high by 30” wide and is printed at 120% for a 60” high by 36” wide poster. It can be used to print any poster with a 5:3 aspect ratio.</a:t>
            </a: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268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268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1848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1848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268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2688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268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1848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1848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1848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672"/>
              </a:spcAft>
            </a:pPr>
            <a:r>
              <a:rPr lang="en-US" sz="1848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672"/>
              </a:spcAft>
            </a:pPr>
            <a:r>
              <a:rPr lang="en-US" sz="336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br>
              <a:rPr lang="en-US" sz="1344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1344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9921240" y="0"/>
            <a:ext cx="4480560" cy="128016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268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268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268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2688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184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1848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1848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268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1848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1848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672"/>
                </a:spcAft>
              </a:pP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1848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1848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1344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1344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1344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1344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960" y="12716256"/>
            <a:ext cx="1854102" cy="5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99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9CC7D-461D-5527-2678-AAFB87531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77734-2D64-42A2-49F2-2EF5859F2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1E51A-8DC7-A5E7-ACFB-B44386787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7C5CB-C6D0-D815-4096-A4A284E9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CFABC-DE78-8391-889F-343D98B6F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3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97A35-2641-2E80-B7F6-DC5AC8D76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82" y="3191512"/>
            <a:ext cx="8281035" cy="5325109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8E0BE-EE89-67B2-DAF6-B15C25AB4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082" y="8566999"/>
            <a:ext cx="8281035" cy="28003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1pPr>
            <a:lvl2pPr marL="36004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2009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3pPr>
            <a:lvl4pPr marL="108013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401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80022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6027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2031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52B25-13B0-75D8-F81F-E04BA2430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34E58-61D9-A889-06A1-9E0D99851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3A525-178F-8993-1A59-BEFB84E10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5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7F8B2-A73B-4ADF-6BEB-58517AEB8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A4702-D9F2-98C5-4498-948938D68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11B65-66D9-A25F-CB39-D090DB1B5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9CE1B-6256-89FD-FB5E-1692A6D1C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36D77-08BE-97CA-7AB4-0CEC9049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A05DA9-69D3-38A7-C3C3-6EB247DC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E07B0-C945-3181-9333-FD11CD360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3" y="681568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ABEC8-7BFF-5A14-E4C6-8E68636D5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F804A-CA49-54E8-6F28-65CCDD0029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9641A-679C-2747-AFE6-B2A62DE0CB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60607" y="3138171"/>
            <a:ext cx="4081761" cy="1537969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7CE828-734B-7DDE-C5A9-9958AC70E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60607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61A11-2B60-495A-5256-CE3AECC4F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7A3337-8ACF-3A7E-4699-D6E9354B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99C8B5-6C29-35F9-800B-8A7FDDA44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4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AED4-6040-F70D-40A4-452EC561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292C4-802A-5B11-EE33-B5303BCC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74F0B1-CCAB-5396-888A-F1DF8FDB0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4D6694-9136-230E-9431-CF8E09F7C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2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5BA560-5F30-6990-6568-B9C5CC2EC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171F3A-6659-F9FC-91FF-2E183A3A6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BCBF3-C2B6-B1FD-D9F4-F0545DD3A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6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4C038-E5DA-9D59-DB91-A4A292010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1271D-640F-6723-A911-DF8A74A7C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1760" y="1843194"/>
            <a:ext cx="4860608" cy="909743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7E549-425F-ACED-24FC-CD897DE55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E924F-E8E7-9100-448A-CCCCF0FAD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A3337-88F0-D929-A610-E871A014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97283-98FD-085A-FF49-58F2D8E5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27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711A1-2CFF-21A4-B788-C116EA5E6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4F1FBD-F99B-24AB-5B5B-07F808333F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81760" y="1843194"/>
            <a:ext cx="4860608" cy="9097433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AC8B3-4538-3ED3-FACC-5D7720FE2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965EA-5F88-D008-1524-441149A95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75DBE-315A-37A0-4259-9CFEB4657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9EA2F-E585-D8E3-8CCB-CDA405AA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07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DCE1DB-3E1F-DB93-5441-FEA4B855C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83" y="681568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EAA3B-EFDE-FA89-652E-97FC715C7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71FD5-607B-9D8C-9493-F709AA29C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0083" y="1186518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26C14-F9E7-DCDD-8916-65F1792E65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80398" y="11865187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BD33F-9600-7D3E-1D25-2F036154C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80848" y="11865187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68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astbaki@gmail.com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panagiotakalan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1385268" y="667594"/>
            <a:ext cx="6887261" cy="70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1206" tIns="51206" rIns="51206" bIns="51206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l-GR" sz="1680" dirty="0">
                <a:latin typeface="+mn-lt"/>
              </a:rPr>
              <a:t>Ο γύρος του κόσμου σε 80… λεπτά</a:t>
            </a:r>
            <a:r>
              <a:rPr lang="el-GR" sz="1680">
                <a:latin typeface="+mn-lt"/>
              </a:rPr>
              <a:t>! Το </a:t>
            </a:r>
            <a:r>
              <a:rPr lang="en-US" sz="1680" dirty="0">
                <a:latin typeface="+mn-lt"/>
              </a:rPr>
              <a:t>Google Earth</a:t>
            </a:r>
            <a:r>
              <a:rPr lang="el-GR" sz="1680" dirty="0">
                <a:latin typeface="+mn-lt"/>
              </a:rPr>
              <a:t> στο σχολείο.</a:t>
            </a:r>
            <a:endParaRPr lang="en-US" sz="1680" dirty="0">
              <a:latin typeface="+mn-lt"/>
            </a:endParaRPr>
          </a:p>
          <a:p>
            <a:pPr algn="ctr" eaLnBrk="1" hangingPunct="1"/>
            <a:r>
              <a:rPr lang="el-GR" sz="2016" baseline="30000" dirty="0" err="1">
                <a:latin typeface="+mn-lt"/>
              </a:rPr>
              <a:t>Μπάκη</a:t>
            </a:r>
            <a:r>
              <a:rPr lang="el-GR" sz="2016" baseline="30000" dirty="0">
                <a:latin typeface="+mn-lt"/>
              </a:rPr>
              <a:t> Αναστασία Ρόλος: 1 και 2, Καλαντζή Παναγιώτα Ρόλος: 3</a:t>
            </a:r>
            <a:endParaRPr lang="en-US" sz="2016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7073" y="11425970"/>
            <a:ext cx="2757486" cy="4801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840" dirty="0" err="1"/>
              <a:t>Μπάκη</a:t>
            </a:r>
            <a:r>
              <a:rPr lang="el-GR" sz="840" dirty="0"/>
              <a:t> Αναστασία, Καλαντζή Παναγιώτα</a:t>
            </a:r>
            <a:endParaRPr lang="en-US" sz="840" dirty="0"/>
          </a:p>
          <a:p>
            <a:r>
              <a:rPr lang="en-US" sz="840" dirty="0"/>
              <a:t>Email:</a:t>
            </a:r>
            <a:r>
              <a:rPr lang="el-GR" sz="840" dirty="0"/>
              <a:t> </a:t>
            </a:r>
            <a:r>
              <a:rPr lang="en-US" sz="840" dirty="0">
                <a:hlinkClick r:id="rId3"/>
              </a:rPr>
              <a:t>anastbaki@gmail.com</a:t>
            </a:r>
            <a:r>
              <a:rPr lang="en-US" sz="840" dirty="0"/>
              <a:t>, </a:t>
            </a:r>
            <a:r>
              <a:rPr lang="en-US" sz="840" dirty="0">
                <a:hlinkClick r:id="rId4"/>
              </a:rPr>
              <a:t>panagiotakalan@gmail.com</a:t>
            </a:r>
            <a:r>
              <a:rPr lang="en-US" sz="840" dirty="0"/>
              <a:t> </a:t>
            </a:r>
          </a:p>
          <a:p>
            <a:r>
              <a:rPr lang="el-GR" sz="840" dirty="0" err="1"/>
              <a:t>Τηλ</a:t>
            </a:r>
            <a:r>
              <a:rPr lang="en-US" sz="840" dirty="0"/>
              <a:t>:</a:t>
            </a:r>
            <a:r>
              <a:rPr lang="el-GR" sz="840" dirty="0"/>
              <a:t> </a:t>
            </a:r>
            <a:r>
              <a:rPr lang="en-US" sz="840" dirty="0"/>
              <a:t>6947295123, 6945897121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27074" y="11136868"/>
            <a:ext cx="1183786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512" b="1" dirty="0"/>
              <a:t>Επικοινωνία</a:t>
            </a:r>
            <a:endParaRPr lang="en-US" sz="1512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860723" y="11239315"/>
            <a:ext cx="3413760" cy="853440"/>
          </a:xfrm>
          <a:prstGeom prst="rect">
            <a:avLst/>
          </a:prstGeom>
          <a:noFill/>
        </p:spPr>
        <p:txBody>
          <a:bodyPr wrap="square" tIns="25603" bIns="25603" numCol="1" spcCol="457200" rtlCol="0">
            <a:noAutofit/>
          </a:bodyPr>
          <a:lstStyle/>
          <a:p>
            <a:pPr marL="128016" indent="-128016">
              <a:buFont typeface="+mj-lt"/>
              <a:buAutoNum type="arabicPeriod"/>
            </a:pPr>
            <a:r>
              <a:rPr lang="el-GR" sz="900" dirty="0"/>
              <a:t>Σοφός, Α. (2015)</a:t>
            </a:r>
            <a:r>
              <a:rPr lang="el-GR" sz="900" i="1" dirty="0"/>
              <a:t>. Σχεδιάζοντας Σενάρια Διδασκαλίας Για Την Πρακτική Άσκηση Των Φοιτητών</a:t>
            </a:r>
            <a:r>
              <a:rPr lang="el-GR" sz="900" dirty="0"/>
              <a:t>. Γρηγόρη</a:t>
            </a:r>
            <a:endParaRPr lang="en-US" sz="900" dirty="0"/>
          </a:p>
          <a:p>
            <a:pPr marL="128016" indent="-128016">
              <a:buFont typeface="+mj-lt"/>
              <a:buAutoNum type="arabicPeriod"/>
            </a:pPr>
            <a:r>
              <a:rPr lang="el-GR" sz="900" dirty="0"/>
              <a:t>Συναφές εκπαιδευτικό σενάριο που μελετήθηκε: </a:t>
            </a:r>
            <a:r>
              <a:rPr lang="en-US" sz="900" dirty="0"/>
              <a:t>https://photodentro.edu.gr/ls/handle/8585/338?&amp;locale=el</a:t>
            </a:r>
            <a:endParaRPr lang="el-GR" sz="900" dirty="0"/>
          </a:p>
          <a:p>
            <a:pPr marL="128016" indent="-128016">
              <a:buFont typeface="+mj-lt"/>
              <a:buAutoNum type="arabicPeriod"/>
            </a:pPr>
            <a:r>
              <a:rPr lang="el-GR" sz="900" dirty="0"/>
              <a:t>Σελίδες που θα αναλυθούν στο σενάριο: </a:t>
            </a:r>
            <a:r>
              <a:rPr lang="en-US" sz="900" dirty="0"/>
              <a:t>earth.google.com</a:t>
            </a:r>
            <a:endParaRPr lang="el-GR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4886129" y="10925264"/>
            <a:ext cx="2338332" cy="325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512" b="1" dirty="0"/>
              <a:t>Βιβλιογραφικές Αναφορές</a:t>
            </a:r>
            <a:endParaRPr lang="en-US" sz="1512" b="1" dirty="0"/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397526" y="1714848"/>
            <a:ext cx="3328416" cy="10082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indent="-128016" eaLnBrk="1" hangingPunct="1">
              <a:buFont typeface="Arial" panose="020B0604020202020204" pitchFamily="34" charset="0"/>
              <a:buChar char="•"/>
            </a:pPr>
            <a:r>
              <a:rPr lang="el-GR" sz="840" b="1" dirty="0">
                <a:latin typeface="Calibri" pitchFamily="34" charset="0"/>
              </a:rPr>
              <a:t>Στόχος: </a:t>
            </a:r>
            <a:r>
              <a:rPr lang="el-GR" sz="840" dirty="0">
                <a:latin typeface="Calibri" pitchFamily="34" charset="0"/>
              </a:rPr>
              <a:t>Γ1</a:t>
            </a:r>
          </a:p>
          <a:p>
            <a:pPr marL="128016" indent="-128016" eaLnBrk="1" hangingPunct="1">
              <a:buFont typeface="Arial" panose="020B0604020202020204" pitchFamily="34" charset="0"/>
              <a:buChar char="•"/>
            </a:pPr>
            <a:r>
              <a:rPr lang="el-GR" sz="840" b="1" dirty="0">
                <a:latin typeface="Calibri" pitchFamily="34" charset="0"/>
              </a:rPr>
              <a:t>Λεκτικό στόχου: </a:t>
            </a:r>
            <a:r>
              <a:rPr lang="el-GR" sz="840" dirty="0">
                <a:latin typeface="Calibri" pitchFamily="34" charset="0"/>
              </a:rPr>
              <a:t>Να γνωρίσουν και να μάθουν τη χρήση ειδικών υπηρεσιών και διαφορετικών ειδικών διαδικτυακών υπηρεσιών.</a:t>
            </a:r>
          </a:p>
          <a:p>
            <a:pPr marL="128016" indent="-128016" eaLnBrk="1" hangingPunct="1">
              <a:buFont typeface="Arial" panose="020B0604020202020204" pitchFamily="34" charset="0"/>
              <a:buChar char="•"/>
            </a:pPr>
            <a:r>
              <a:rPr lang="el-GR" sz="840" b="1" dirty="0">
                <a:latin typeface="Calibri" pitchFamily="34" charset="0"/>
              </a:rPr>
              <a:t>Τάξη εφαρμογής: </a:t>
            </a:r>
            <a:r>
              <a:rPr lang="el-GR" sz="840" dirty="0">
                <a:latin typeface="Calibri" pitchFamily="34" charset="0"/>
              </a:rPr>
              <a:t>Γ’ Δημοτικού</a:t>
            </a:r>
          </a:p>
          <a:p>
            <a:pPr marL="128016" indent="-128016" eaLnBrk="1" hangingPunct="1">
              <a:buFont typeface="Arial" panose="020B0604020202020204" pitchFamily="34" charset="0"/>
              <a:buChar char="•"/>
            </a:pPr>
            <a:r>
              <a:rPr lang="el-GR" sz="840" b="1" dirty="0">
                <a:latin typeface="Calibri" pitchFamily="34" charset="0"/>
              </a:rPr>
              <a:t>Διάρκεια σεναρίου: </a:t>
            </a:r>
            <a:r>
              <a:rPr lang="el-GR" sz="840" dirty="0">
                <a:latin typeface="Calibri" pitchFamily="34" charset="0"/>
              </a:rPr>
              <a:t>2 διδακτικές ώρες</a:t>
            </a:r>
            <a:r>
              <a:rPr lang="en-US" sz="840" dirty="0">
                <a:latin typeface="Calibri" pitchFamily="34" charset="0"/>
              </a:rPr>
              <a:t>/</a:t>
            </a:r>
            <a:r>
              <a:rPr lang="el-GR" sz="840" dirty="0">
                <a:latin typeface="Calibri" pitchFamily="34" charset="0"/>
              </a:rPr>
              <a:t>80 λεπτά</a:t>
            </a:r>
          </a:p>
          <a:p>
            <a:pPr marL="128016" indent="-128016" eaLnBrk="1" hangingPunct="1">
              <a:buFont typeface="Arial" panose="020B0604020202020204" pitchFamily="34" charset="0"/>
              <a:buChar char="•"/>
            </a:pPr>
            <a:r>
              <a:rPr lang="el-GR" sz="840" b="1" dirty="0">
                <a:latin typeface="Calibri" pitchFamily="34" charset="0"/>
              </a:rPr>
              <a:t>Χώρος υλοποίησης σεναρίου: </a:t>
            </a:r>
            <a:r>
              <a:rPr lang="el-GR" sz="840" dirty="0">
                <a:latin typeface="Calibri" pitchFamily="34" charset="0"/>
              </a:rPr>
              <a:t>Εργαστήριο Πληροφορικής</a:t>
            </a:r>
          </a:p>
          <a:p>
            <a:pPr marL="128016" indent="-128016" eaLnBrk="1" hangingPunct="1">
              <a:buFont typeface="Arial" panose="020B0604020202020204" pitchFamily="34" charset="0"/>
              <a:buChar char="•"/>
            </a:pPr>
            <a:r>
              <a:rPr lang="el-GR" sz="840" b="1" dirty="0">
                <a:latin typeface="Calibri" pitchFamily="34" charset="0"/>
              </a:rPr>
              <a:t>Γνωστικό αντικείμενο: </a:t>
            </a:r>
            <a:r>
              <a:rPr lang="el-GR" sz="840" dirty="0">
                <a:latin typeface="Calibri" pitchFamily="34" charset="0"/>
              </a:rPr>
              <a:t>Ιστορία, ΤΠΕ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95374" y="1508997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Στοιχεία σεναρίου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4985918" y="1713823"/>
            <a:ext cx="3328416" cy="915204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840" b="1" u="sng" dirty="0">
                <a:latin typeface="Calibri" pitchFamily="34" charset="0"/>
              </a:rPr>
              <a:t>Φάση εισαγωγής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1.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</a:t>
            </a:r>
            <a:r>
              <a:rPr lang="el-GR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Ο Άγιος Βασίλης έχασε τη λίστα με τα ονόματα των παιδιών</a:t>
            </a:r>
            <a:r>
              <a:rPr lang="en-US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</a:t>
            </a:r>
            <a:r>
              <a:rPr lang="el-GR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Τα ξωτικά του μας ζητούν να πάμε στα τελευταία μέρη που πέρασε για να ψάξουμε τη λίστα. Τα παιδιά παραλαμβάνουν τα διαβατήριά τους κι απογειωνόμαστε. Το </a:t>
            </a:r>
            <a:r>
              <a:rPr lang="el-GR" sz="84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Google</a:t>
            </a:r>
            <a:r>
              <a:rPr lang="el-GR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l-GR" sz="84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Earth</a:t>
            </a:r>
            <a:r>
              <a:rPr lang="el-GR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είναι στο 3D και σε αργή πτήση (αεροδυναμική κίνηση). Αναζήτηση 8 αξιοθέατων</a:t>
            </a:r>
            <a:r>
              <a:rPr lang="el-GR" sz="84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el-GR" sz="84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Καρέκλες σε σχήμα αεροπλάνου και τα χέρια «πετούν».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10’.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Γνωριμία με το </a:t>
            </a:r>
            <a:r>
              <a:rPr lang="en-US" sz="840" dirty="0">
                <a:latin typeface="Calibri" pitchFamily="34" charset="0"/>
              </a:rPr>
              <a:t>Google Earth </a:t>
            </a:r>
            <a:r>
              <a:rPr lang="el-GR" sz="840" dirty="0">
                <a:latin typeface="Calibri" pitchFamily="34" charset="0"/>
              </a:rPr>
              <a:t>κι εξοικείωση με την αναζήτηση σημείων.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Εκκίνησης και κινητοποίησης.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</a:t>
            </a:r>
            <a:r>
              <a:rPr lang="el-GR" sz="840" dirty="0" err="1">
                <a:latin typeface="Calibri" pitchFamily="34" charset="0"/>
              </a:rPr>
              <a:t>Αφόρμηση</a:t>
            </a:r>
            <a:r>
              <a:rPr lang="el-GR" sz="840" dirty="0">
                <a:latin typeface="Calibri" pitchFamily="34" charset="0"/>
              </a:rPr>
              <a:t>, παιχνίδι ρόλων, έμμεση διδασκαλία, φωναχτή σκέψη, </a:t>
            </a:r>
            <a:r>
              <a:rPr lang="el-GR" sz="840" dirty="0" err="1">
                <a:latin typeface="Calibri" pitchFamily="34" charset="0"/>
              </a:rPr>
              <a:t>παιχνιδοποίηση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</a:t>
            </a:r>
            <a:r>
              <a:rPr lang="el-GR" sz="840" dirty="0" err="1">
                <a:latin typeface="Calibri" pitchFamily="34" charset="0"/>
              </a:rPr>
              <a:t>Chipchamp</a:t>
            </a:r>
            <a:r>
              <a:rPr lang="el-GR" sz="840" dirty="0">
                <a:latin typeface="Calibri" pitchFamily="34" charset="0"/>
              </a:rPr>
              <a:t>, </a:t>
            </a:r>
            <a:r>
              <a:rPr lang="el-GR" sz="840" dirty="0" err="1">
                <a:latin typeface="Calibri" pitchFamily="34" charset="0"/>
              </a:rPr>
              <a:t>youtube</a:t>
            </a:r>
            <a:r>
              <a:rPr lang="el-GR" sz="840" dirty="0">
                <a:latin typeface="Calibri" pitchFamily="34" charset="0"/>
              </a:rPr>
              <a:t>, καρέκλες, Η/Υ, </a:t>
            </a:r>
            <a:r>
              <a:rPr lang="el-GR" sz="840" dirty="0" err="1">
                <a:latin typeface="Calibri" pitchFamily="34" charset="0"/>
              </a:rPr>
              <a:t>projector</a:t>
            </a:r>
            <a:r>
              <a:rPr lang="el-GR" sz="840" dirty="0">
                <a:latin typeface="Calibri" pitchFamily="34" charset="0"/>
              </a:rPr>
              <a:t>, φάκελος, εκτυπώσεις για «διαβατήρια», αυτοκόλλητα, κάρτες ξωτικών και μια λίστα ονομάτων.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2.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Ο μίτος</a:t>
            </a:r>
            <a:r>
              <a:rPr lang="en-US" sz="840" dirty="0">
                <a:latin typeface="Calibri" pitchFamily="34" charset="0"/>
              </a:rPr>
              <a:t>…</a:t>
            </a:r>
            <a:r>
              <a:rPr lang="el-GR" sz="840" dirty="0">
                <a:latin typeface="Calibri" pitchFamily="34" charset="0"/>
              </a:rPr>
              <a:t> του </a:t>
            </a:r>
            <a:r>
              <a:rPr lang="en-US" sz="840" dirty="0">
                <a:latin typeface="Calibri" pitchFamily="34" charset="0"/>
              </a:rPr>
              <a:t>Google Earth!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Διάλογος με </a:t>
            </a:r>
            <a:r>
              <a:rPr lang="el-GR" sz="840" dirty="0" err="1">
                <a:latin typeface="Calibri" pitchFamily="34" charset="0"/>
              </a:rPr>
              <a:t>ερωταπαντήσεις</a:t>
            </a:r>
            <a:r>
              <a:rPr lang="el-GR" sz="840" dirty="0">
                <a:latin typeface="Calibri" pitchFamily="34" charset="0"/>
              </a:rPr>
              <a:t> για το τι είναι 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και οι διαδικτυακές υπηρεσίες επικοινωνίας. Καθοδήγηση των μαθητών, σε ενεργητική ατμόσφαιρα, ώστε να ανακαλύψουν συλλογικά τη γνώση. 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4’.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Κατανόηση των αναγκών που καλύπτει 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και οι διαδικτυακές υπηρεσίες επικοινωνίας.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Διερεύνησης πρότερων γνώσεων.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Καθοδηγούμενη μάθηση.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Η/Υ, </a:t>
            </a:r>
            <a:r>
              <a:rPr lang="en-US" sz="840" dirty="0">
                <a:latin typeface="Calibri" pitchFamily="34" charset="0"/>
              </a:rPr>
              <a:t>ppt, </a:t>
            </a:r>
            <a:r>
              <a:rPr lang="el-GR" sz="840" dirty="0" err="1">
                <a:latin typeface="Calibri" pitchFamily="34" charset="0"/>
              </a:rPr>
              <a:t>projector</a:t>
            </a:r>
            <a:endParaRPr lang="el-GR" sz="840" dirty="0">
              <a:latin typeface="Calibri" pitchFamily="34" charset="0"/>
            </a:endParaRPr>
          </a:p>
          <a:p>
            <a:pPr eaLnBrk="1" hangingPunct="1"/>
            <a:endParaRPr lang="el-GR" sz="840" dirty="0">
              <a:latin typeface="Calibri" pitchFamily="34" charset="0"/>
            </a:endParaRPr>
          </a:p>
          <a:p>
            <a:pPr eaLnBrk="1" hangingPunct="1"/>
            <a:r>
              <a:rPr lang="el-GR" sz="840" b="1" u="sng" dirty="0">
                <a:latin typeface="Calibri" pitchFamily="34" charset="0"/>
              </a:rPr>
              <a:t>Φάση επεξεργασίας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3.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dirty="0">
                <a:latin typeface="Calibri" pitchFamily="34" charset="0"/>
              </a:rPr>
              <a:t>Πάμε διακοπές!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Ανά 2-3 άτομα σκέφτονται που θα ήθελαν να πάνε διακοπές, αναζητούν την τοποθεσία στο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και την παρουσιάζουν στην ολομέλεια.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10’.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Χρήση του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για αναζήτηση σημείων.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Επεξεργασίας και μελέτης.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</a:t>
            </a:r>
            <a:r>
              <a:rPr lang="el-GR" sz="840" dirty="0" err="1">
                <a:latin typeface="Calibri" pitchFamily="34" charset="0"/>
              </a:rPr>
              <a:t>Ομαδοσυνεργατική</a:t>
            </a:r>
            <a:r>
              <a:rPr lang="el-GR" sz="840" dirty="0">
                <a:latin typeface="Calibri" pitchFamily="34" charset="0"/>
              </a:rPr>
              <a:t> με την τεχνική </a:t>
            </a:r>
            <a:r>
              <a:rPr lang="en-US" sz="840" dirty="0">
                <a:latin typeface="Calibri" pitchFamily="34" charset="0"/>
              </a:rPr>
              <a:t>Think-Pair- Share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Η/Υ, </a:t>
            </a:r>
            <a:r>
              <a:rPr lang="el-GR" sz="840" dirty="0" err="1">
                <a:latin typeface="Calibri" pitchFamily="34" charset="0"/>
              </a:rPr>
              <a:t>projector</a:t>
            </a:r>
            <a:r>
              <a:rPr lang="en-US" sz="840" dirty="0">
                <a:latin typeface="Calibri" pitchFamily="34" charset="0"/>
              </a:rPr>
              <a:t>, ppt.</a:t>
            </a:r>
            <a:endParaRPr lang="el-GR" sz="840" dirty="0">
              <a:latin typeface="Calibri" pitchFamily="34" charset="0"/>
            </a:endParaRPr>
          </a:p>
          <a:p>
            <a:pPr eaLnBrk="1" hangingPunct="1"/>
            <a:r>
              <a:rPr lang="el-GR" sz="840" dirty="0">
                <a:latin typeface="Calibri" pitchFamily="34" charset="0"/>
              </a:rPr>
              <a:t>4.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Ρώτα ελεύθερα!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Οι μαθητές διατυπώνουν ερωτήσεις κι εκφράζουν σκέψεις σχετικά με όσα προηγήθηκαν.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1’.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Επίλυση αποριών.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Στοχασμού.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Ελεύθερος διάλογος.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:-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5.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Κάστρα της Ρόδου: Ένα νησί… παραμύθι!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Προσομοίωση σε ημιτελές </a:t>
            </a:r>
            <a:r>
              <a:rPr lang="el-GR" sz="840" dirty="0" err="1">
                <a:latin typeface="Calibri" pitchFamily="34" charset="0"/>
              </a:rPr>
              <a:t>project</a:t>
            </a:r>
            <a:r>
              <a:rPr lang="el-GR" sz="840" dirty="0">
                <a:latin typeface="Calibri" pitchFamily="34" charset="0"/>
              </a:rPr>
              <a:t> στο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. Αρχικά, θα υπάρχουν έτοιμα </a:t>
            </a:r>
            <a:r>
              <a:rPr lang="en-US" sz="840" dirty="0">
                <a:latin typeface="Calibri" pitchFamily="34" charset="0"/>
              </a:rPr>
              <a:t>slides</a:t>
            </a:r>
            <a:r>
              <a:rPr lang="el-GR" sz="840" dirty="0">
                <a:latin typeface="Calibri" pitchFamily="34" charset="0"/>
              </a:rPr>
              <a:t>, στα επόμενα θα χρειάζονται επεξεργασία οι πληροφορίες ή οι εικόνες και τέλος, θα απουσιάζουν πληροφορίες, εικόνες και ολόκληρα </a:t>
            </a:r>
            <a:r>
              <a:rPr lang="en-US" sz="840" dirty="0">
                <a:latin typeface="Calibri" pitchFamily="34" charset="0"/>
              </a:rPr>
              <a:t>slides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20’.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Γνωριμία κι εξοικείωση με τη δημιουργία ομαδικού </a:t>
            </a:r>
            <a:r>
              <a:rPr lang="en-US" sz="840" dirty="0">
                <a:latin typeface="Calibri" pitchFamily="34" charset="0"/>
              </a:rPr>
              <a:t>project</a:t>
            </a:r>
            <a:r>
              <a:rPr lang="el-GR" sz="840" dirty="0">
                <a:latin typeface="Calibri" pitchFamily="34" charset="0"/>
              </a:rPr>
              <a:t> στο</a:t>
            </a:r>
            <a:r>
              <a:rPr lang="en-US" sz="840" dirty="0">
                <a:latin typeface="Calibri" pitchFamily="34" charset="0"/>
              </a:rPr>
              <a:t> Google Earth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Επεξεργασίας και μελέτης.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Προσομοίωση, διδασκαλία ως αυτό-οργάνωση και αυτονομία, χιούμορ.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Η/Υ, </a:t>
            </a:r>
            <a:r>
              <a:rPr lang="el-GR" sz="840" dirty="0" err="1">
                <a:latin typeface="Calibri" pitchFamily="34" charset="0"/>
              </a:rPr>
              <a:t>projector</a:t>
            </a:r>
            <a:endParaRPr lang="el-GR" sz="840" dirty="0">
              <a:latin typeface="Calibri" pitchFamily="34" charset="0"/>
            </a:endParaRPr>
          </a:p>
          <a:p>
            <a:pPr eaLnBrk="1" hangingPunct="1"/>
            <a:r>
              <a:rPr lang="el-GR" sz="840" dirty="0">
                <a:latin typeface="Calibri" pitchFamily="34" charset="0"/>
              </a:rPr>
              <a:t>6.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Ρώτα πάλι ελεύθερα!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Οι μαθητές διατυπώνουν ερωτήσεις κι εκφράζουν σκέψεις σχετικά με όσα προηγήθηκαν.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5’.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Επίλυση αποριών.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Στοχασμού.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Ελεύθερος διάλογος.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:-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7.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Ένα νερό κυρά Βαγγελιώ...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Δημιουργία νέου ομαδικού </a:t>
            </a:r>
            <a:r>
              <a:rPr lang="el-GR" sz="840" dirty="0" err="1">
                <a:latin typeface="Calibri" pitchFamily="34" charset="0"/>
              </a:rPr>
              <a:t>project</a:t>
            </a:r>
            <a:r>
              <a:rPr lang="el-GR" sz="840" dirty="0">
                <a:latin typeface="Calibri" pitchFamily="34" charset="0"/>
              </a:rPr>
              <a:t> στο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με θέμα «Κρήνες της Ρόδου».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20’.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Ικανότητα για εργασία σε συνεργατικό εξ αποστάσεως περιβάλλον.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Εξάσκησης και πρακτικής εφαρμογής.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</a:t>
            </a:r>
            <a:r>
              <a:rPr lang="el-GR" sz="840" dirty="0" err="1">
                <a:latin typeface="Calibri" pitchFamily="34" charset="0"/>
              </a:rPr>
              <a:t>Ομαδοσυνεργατική</a:t>
            </a:r>
            <a:r>
              <a:rPr lang="el-GR" sz="840" dirty="0">
                <a:latin typeface="Calibri" pitchFamily="34" charset="0"/>
              </a:rPr>
              <a:t> με την τεχνική </a:t>
            </a:r>
            <a:r>
              <a:rPr lang="en-US" sz="840" dirty="0">
                <a:latin typeface="Calibri" pitchFamily="34" charset="0"/>
              </a:rPr>
              <a:t>Jigsaw II</a:t>
            </a:r>
            <a:r>
              <a:rPr lang="el-GR" sz="840" dirty="0">
                <a:latin typeface="Calibri" pitchFamily="34" charset="0"/>
              </a:rPr>
              <a:t>, παραγωγή έργου.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Η/Υ, </a:t>
            </a:r>
            <a:r>
              <a:rPr lang="el-GR" sz="840" dirty="0" err="1">
                <a:latin typeface="Calibri" pitchFamily="34" charset="0"/>
              </a:rPr>
              <a:t>projector</a:t>
            </a:r>
            <a:endParaRPr lang="el-GR" sz="840" dirty="0">
              <a:latin typeface="Calibri" pitchFamily="34" charset="0"/>
            </a:endParaRPr>
          </a:p>
          <a:p>
            <a:pPr eaLnBrk="1" hangingPunct="1"/>
            <a:endParaRPr lang="el-GR" sz="840" dirty="0">
              <a:latin typeface="Calibri" pitchFamily="34" charset="0"/>
            </a:endParaRPr>
          </a:p>
          <a:p>
            <a:pPr eaLnBrk="1" hangingPunct="1"/>
            <a:r>
              <a:rPr lang="el-GR" sz="840" b="1" u="sng" dirty="0">
                <a:latin typeface="Calibri" pitchFamily="34" charset="0"/>
              </a:rPr>
              <a:t>Φάση ολοκλήρωσης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8.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Ας παίξουμε!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Παιχνίδι αξιολόγησης γνώσεων στο </a:t>
            </a:r>
            <a:r>
              <a:rPr lang="en-US" sz="840" dirty="0">
                <a:latin typeface="Calibri" pitchFamily="34" charset="0"/>
              </a:rPr>
              <a:t>Quizizz</a:t>
            </a:r>
            <a:r>
              <a:rPr lang="el-GR" sz="840" dirty="0">
                <a:latin typeface="Calibri" pitchFamily="34" charset="0"/>
              </a:rPr>
              <a:t> με διαβαθμισμένα επίπεδα δυσκολίας.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6’.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Αποτίμηση αφομοίωσης γνώσεων.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Αξιολόγησης.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Αλληλεπιδραστικές δοκιμασίες, </a:t>
            </a:r>
            <a:r>
              <a:rPr lang="el-GR" sz="840" dirty="0" err="1">
                <a:latin typeface="Calibri" pitchFamily="34" charset="0"/>
              </a:rPr>
              <a:t>παιχνιδοποίηση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Η/Υ, </a:t>
            </a:r>
            <a:r>
              <a:rPr lang="en-US" sz="840" dirty="0">
                <a:latin typeface="Calibri" pitchFamily="34" charset="0"/>
              </a:rPr>
              <a:t>Quizizz</a:t>
            </a:r>
            <a:r>
              <a:rPr lang="el-GR" sz="840" dirty="0">
                <a:latin typeface="Calibri" pitchFamily="34" charset="0"/>
              </a:rPr>
              <a:t>,</a:t>
            </a:r>
            <a:r>
              <a:rPr lang="en-US" sz="840" dirty="0">
                <a:latin typeface="Calibri" pitchFamily="34" charset="0"/>
              </a:rPr>
              <a:t> Google classroom,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projector</a:t>
            </a:r>
            <a:endParaRPr lang="el-GR" sz="840" dirty="0">
              <a:latin typeface="Calibri" pitchFamily="34" charset="0"/>
            </a:endParaRPr>
          </a:p>
          <a:p>
            <a:pPr eaLnBrk="1" hangingPunct="1"/>
            <a:r>
              <a:rPr lang="el-GR" sz="840" dirty="0">
                <a:latin typeface="Calibri" pitchFamily="34" charset="0"/>
              </a:rPr>
              <a:t>9.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Το </a:t>
            </a:r>
            <a:r>
              <a:rPr lang="el-GR" sz="840" dirty="0" err="1">
                <a:latin typeface="Calibri" pitchFamily="34" charset="0"/>
              </a:rPr>
              <a:t>κρίνειν</a:t>
            </a:r>
            <a:r>
              <a:rPr lang="el-GR" sz="840" dirty="0">
                <a:latin typeface="Calibri" pitchFamily="34" charset="0"/>
              </a:rPr>
              <a:t> εστί... χαρά!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Αξιολόγηση της εκπαιδευτικής διαδικασίας και του υλικού από τους μαθητές με ερωτήσεις διαζευκτικής μορφής.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2’.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Κριτική αποτίμηση.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Αξιολόγησης.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Έλεγχος, </a:t>
            </a:r>
            <a:r>
              <a:rPr lang="el-GR" sz="840" dirty="0" err="1">
                <a:latin typeface="Calibri" pitchFamily="34" charset="0"/>
              </a:rPr>
              <a:t>παιχνιδοποίηση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Φύλλο εργασίας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10. </a:t>
            </a:r>
            <a:r>
              <a:rPr lang="el-GR" sz="840" b="1" dirty="0">
                <a:latin typeface="Calibri" pitchFamily="34" charset="0"/>
              </a:rPr>
              <a:t>Τίτλος</a:t>
            </a:r>
            <a:r>
              <a:rPr lang="el-GR" sz="840" dirty="0">
                <a:latin typeface="Calibri" pitchFamily="34" charset="0"/>
              </a:rPr>
              <a:t>: Από μένα για σένα!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b="1" dirty="0">
                <a:latin typeface="Calibri" pitchFamily="34" charset="0"/>
              </a:rPr>
              <a:t>Σύντομη περιγραφή: </a:t>
            </a:r>
            <a:r>
              <a:rPr lang="el-GR" sz="840" dirty="0">
                <a:latin typeface="Calibri" pitchFamily="34" charset="0"/>
              </a:rPr>
              <a:t>Χειροποίητο αναμνηστικό δώρο σχετικό με 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Διάρκεια</a:t>
            </a:r>
            <a:r>
              <a:rPr lang="el-GR" sz="840" dirty="0">
                <a:latin typeface="Calibri" pitchFamily="34" charset="0"/>
              </a:rPr>
              <a:t>: 2’. </a:t>
            </a:r>
            <a:r>
              <a:rPr lang="el-GR" sz="840" b="1" dirty="0">
                <a:latin typeface="Calibri" pitchFamily="34" charset="0"/>
              </a:rPr>
              <a:t>Διδακτικοί στόχοι</a:t>
            </a:r>
            <a:r>
              <a:rPr lang="el-GR" sz="840" dirty="0">
                <a:latin typeface="Calibri" pitchFamily="34" charset="0"/>
              </a:rPr>
              <a:t>: </a:t>
            </a:r>
            <a:r>
              <a:rPr lang="el-GR" sz="840" dirty="0" err="1">
                <a:latin typeface="Calibri" pitchFamily="34" charset="0"/>
              </a:rPr>
              <a:t>Ανάσυρση</a:t>
            </a:r>
            <a:r>
              <a:rPr lang="el-GR" sz="840" dirty="0">
                <a:latin typeface="Calibri" pitchFamily="34" charset="0"/>
              </a:rPr>
              <a:t> της γνώσης. </a:t>
            </a:r>
            <a:r>
              <a:rPr lang="el-GR" sz="840" b="1" dirty="0">
                <a:latin typeface="Calibri" pitchFamily="34" charset="0"/>
              </a:rPr>
              <a:t>Είδος</a:t>
            </a:r>
            <a:r>
              <a:rPr lang="el-GR" sz="840" dirty="0">
                <a:latin typeface="Calibri" pitchFamily="34" charset="0"/>
              </a:rPr>
              <a:t>: Στοχασμού. </a:t>
            </a:r>
            <a:r>
              <a:rPr lang="el-GR" sz="840" b="1" dirty="0">
                <a:latin typeface="Calibri" pitchFamily="34" charset="0"/>
              </a:rPr>
              <a:t>Μορφή/</a:t>
            </a:r>
            <a:r>
              <a:rPr lang="el-GR" sz="840" b="1" dirty="0" err="1">
                <a:latin typeface="Calibri" pitchFamily="34" charset="0"/>
              </a:rPr>
              <a:t>ές</a:t>
            </a:r>
            <a:r>
              <a:rPr lang="el-GR" sz="840" b="1" dirty="0">
                <a:latin typeface="Calibri" pitchFamily="34" charset="0"/>
              </a:rPr>
              <a:t> διδασκαλίας</a:t>
            </a:r>
            <a:r>
              <a:rPr lang="el-GR" sz="840" dirty="0">
                <a:latin typeface="Calibri" pitchFamily="34" charset="0"/>
              </a:rPr>
              <a:t>: Μοντέλο Μάθησης-Επεξεργασίας Πληροφοριών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Πληροφοριών, </a:t>
            </a:r>
            <a:r>
              <a:rPr lang="el-GR" sz="840" dirty="0" err="1">
                <a:latin typeface="Calibri" pitchFamily="34" charset="0"/>
              </a:rPr>
              <a:t>παιχνιδοποίηση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>
                <a:latin typeface="Calibri" pitchFamily="34" charset="0"/>
              </a:rPr>
              <a:t>Εργαλεία</a:t>
            </a:r>
            <a:r>
              <a:rPr lang="el-GR" sz="840" dirty="0">
                <a:latin typeface="Calibri" pitchFamily="34" charset="0"/>
              </a:rPr>
              <a:t>: Κρεμαστό από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n-US" sz="840" dirty="0" err="1">
                <a:latin typeface="Calibri" pitchFamily="34" charset="0"/>
              </a:rPr>
              <a:t>hama</a:t>
            </a:r>
            <a:r>
              <a:rPr lang="en-US" sz="840" dirty="0">
                <a:latin typeface="Calibri" pitchFamily="34" charset="0"/>
              </a:rPr>
              <a:t> beads</a:t>
            </a:r>
            <a:r>
              <a:rPr lang="el-GR" sz="840" dirty="0">
                <a:latin typeface="Calibri" pitchFamily="34" charset="0"/>
              </a:rPr>
              <a:t>, χαρτόνι, κορδόνι.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93610" y="2778847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Σκοπός-εκπαιδευτικό πρόβλημα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401470" y="4935325"/>
            <a:ext cx="3328416" cy="10082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840" dirty="0">
                <a:latin typeface="Calibri" pitchFamily="34" charset="0"/>
              </a:rPr>
              <a:t>Οι μαθητές: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Μ.Α. 1: Να γνωρίσουν τη διαδικτυακή υπηρεσία επικοινωνίας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και τα οφέλη της. (Δραστηριότητες 1,2)</a:t>
            </a:r>
            <a:endParaRPr lang="en-US" sz="840" dirty="0">
              <a:latin typeface="Calibri" pitchFamily="34" charset="0"/>
            </a:endParaRPr>
          </a:p>
          <a:p>
            <a:pPr eaLnBrk="1" hangingPunct="1"/>
            <a:r>
              <a:rPr lang="el-GR" sz="840" dirty="0">
                <a:latin typeface="Calibri" pitchFamily="34" charset="0"/>
              </a:rPr>
              <a:t>Μ.Α. 2: Να χρησιμοποιούν 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για αναζήτηση σημείων. (Δραστηριότητες 3,4)</a:t>
            </a:r>
          </a:p>
          <a:p>
            <a:pPr eaLnBrk="1" hangingPunct="1"/>
            <a:r>
              <a:rPr lang="el-GR" sz="840" dirty="0">
                <a:latin typeface="Calibri" pitchFamily="34" charset="0"/>
              </a:rPr>
              <a:t>Μ.Α. 3: Να δημιουργούν ομαδικά </a:t>
            </a:r>
            <a:r>
              <a:rPr lang="en-US" sz="840" dirty="0">
                <a:latin typeface="Calibri" pitchFamily="34" charset="0"/>
              </a:rPr>
              <a:t>projects </a:t>
            </a:r>
            <a:r>
              <a:rPr lang="el-GR" sz="840" dirty="0">
                <a:latin typeface="Calibri" pitchFamily="34" charset="0"/>
              </a:rPr>
              <a:t>στο </a:t>
            </a:r>
            <a:r>
              <a:rPr lang="en-US" sz="840" dirty="0">
                <a:latin typeface="Calibri" pitchFamily="34" charset="0"/>
              </a:rPr>
              <a:t>Google Earth </a:t>
            </a:r>
            <a:r>
              <a:rPr lang="el-GR" sz="840" dirty="0">
                <a:latin typeface="Calibri" pitchFamily="34" charset="0"/>
              </a:rPr>
              <a:t>μέσω </a:t>
            </a:r>
            <a:r>
              <a:rPr lang="en-US" sz="840" dirty="0">
                <a:latin typeface="Calibri" pitchFamily="34" charset="0"/>
              </a:rPr>
              <a:t>Google Drive.</a:t>
            </a:r>
            <a:r>
              <a:rPr lang="el-GR" sz="840" dirty="0">
                <a:latin typeface="Calibri" pitchFamily="34" charset="0"/>
              </a:rPr>
              <a:t> (Δραστηριότητες 5,6,7,8,9,10)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401470" y="4720030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Μαθησιακά αποτελέσματα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396722" y="9353367"/>
            <a:ext cx="3328416" cy="87900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Χειροτεχνία</a:t>
            </a:r>
            <a:endParaRPr lang="en-US" sz="840" dirty="0">
              <a:latin typeface="Calibri" pitchFamily="34" charset="0"/>
            </a:endParaRP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Φύλλο Εργασίας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Φάκελος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Εκτυπώσεις για «διαβατήρια»</a:t>
            </a:r>
            <a:endParaRPr lang="en-US" sz="840" dirty="0">
              <a:latin typeface="Calibri" pitchFamily="34" charset="0"/>
            </a:endParaRP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Hama beads</a:t>
            </a:r>
            <a:endParaRPr lang="el-GR" sz="840" dirty="0">
              <a:latin typeface="Calibri" pitchFamily="34" charset="0"/>
            </a:endParaRP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Κορδόνι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393610" y="9144000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Άλλο υποστηρικτικό υλικό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380141" y="7921427"/>
            <a:ext cx="3328416" cy="113754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Google Earth</a:t>
            </a:r>
            <a:endParaRPr lang="el-GR" sz="840" dirty="0">
              <a:latin typeface="Calibri" pitchFamily="34" charset="0"/>
            </a:endParaRP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Πολλαπλοί λογαριασμοί </a:t>
            </a:r>
            <a:r>
              <a:rPr lang="en-US" sz="840" dirty="0">
                <a:latin typeface="Calibri" pitchFamily="34" charset="0"/>
              </a:rPr>
              <a:t>Gmail </a:t>
            </a:r>
            <a:r>
              <a:rPr lang="el-GR" sz="840" dirty="0">
                <a:latin typeface="Calibri" pitchFamily="34" charset="0"/>
              </a:rPr>
              <a:t>και </a:t>
            </a:r>
            <a:r>
              <a:rPr lang="en-US" sz="840" dirty="0">
                <a:latin typeface="Calibri" pitchFamily="34" charset="0"/>
              </a:rPr>
              <a:t>Google Drive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Quizizz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Google Classroom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 err="1">
                <a:latin typeface="Calibri" pitchFamily="34" charset="0"/>
              </a:rPr>
              <a:t>Chipchamp</a:t>
            </a:r>
            <a:endParaRPr lang="en-US" sz="840" dirty="0">
              <a:latin typeface="Calibri" pitchFamily="34" charset="0"/>
            </a:endParaRP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PowerPoint</a:t>
            </a:r>
            <a:endParaRPr lang="el-GR" sz="840" dirty="0">
              <a:latin typeface="Calibri" pitchFamily="34" charset="0"/>
            </a:endParaRP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H/Y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n-US" sz="840" dirty="0">
                <a:latin typeface="Calibri" pitchFamily="34" charset="0"/>
              </a:rPr>
              <a:t>P</a:t>
            </a:r>
            <a:r>
              <a:rPr lang="el-GR" sz="840" dirty="0" err="1">
                <a:latin typeface="Calibri" pitchFamily="34" charset="0"/>
              </a:rPr>
              <a:t>rojector</a:t>
            </a:r>
            <a:endParaRPr lang="en-US" sz="840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82515" y="7713911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Ψηφιακά εργαλεία 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393610" y="2993594"/>
            <a:ext cx="3328416" cy="165460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840" b="1" dirty="0">
                <a:latin typeface="Calibri" pitchFamily="34" charset="0"/>
              </a:rPr>
              <a:t>Σκοπός: </a:t>
            </a:r>
            <a:r>
              <a:rPr lang="el-GR" sz="840" dirty="0">
                <a:latin typeface="Calibri" pitchFamily="34" charset="0"/>
              </a:rPr>
              <a:t>Η επικοινωνία και η συνεργασία εξ αποστάσεως σε ένα ανοιχτό περιβάλλον μάθησης, ώστε οι μαθητές να αποκτήσουν εσωτερικά κίνητρα για ικανότητες απομακρυσμένης συνεργασίας μέσω ειδικών διαδικτυακών υπηρεσιών επικοινωνίας και ειδικότερα μέσω του </a:t>
            </a:r>
            <a:r>
              <a:rPr lang="en-US" sz="840" dirty="0">
                <a:latin typeface="Calibri" pitchFamily="34" charset="0"/>
              </a:rPr>
              <a:t>Google Earth.</a:t>
            </a:r>
            <a:r>
              <a:rPr lang="el-GR" sz="840" dirty="0">
                <a:latin typeface="Calibri" pitchFamily="34" charset="0"/>
              </a:rPr>
              <a:t> Οι μαθητές θα ανακαλύψουν τον τρόπο που 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 ενώνει όλο τον κόσμο δημιουργώντας εξ αποστάσεως ένα δικό τους </a:t>
            </a:r>
            <a:r>
              <a:rPr lang="el-GR" sz="840" dirty="0" err="1">
                <a:latin typeface="Calibri" pitchFamily="34" charset="0"/>
              </a:rPr>
              <a:t>project</a:t>
            </a:r>
            <a:r>
              <a:rPr lang="el-GR" sz="840" dirty="0">
                <a:latin typeface="Calibri" pitchFamily="34" charset="0"/>
              </a:rPr>
              <a:t>. </a:t>
            </a:r>
            <a:r>
              <a:rPr lang="el-GR" sz="840" b="1" dirty="0" err="1">
                <a:latin typeface="Calibri" pitchFamily="34" charset="0"/>
              </a:rPr>
              <a:t>Εκπ</a:t>
            </a:r>
            <a:r>
              <a:rPr lang="el-GR" sz="840" b="1" dirty="0">
                <a:latin typeface="Calibri" pitchFamily="34" charset="0"/>
              </a:rPr>
              <a:t>. Πρόβλημα: </a:t>
            </a:r>
            <a:r>
              <a:rPr lang="el-GR" sz="840" dirty="0">
                <a:latin typeface="Calibri" pitchFamily="34" charset="0"/>
              </a:rPr>
              <a:t>Το σενάριο διδασκαλίας καλλιεργεί τον </a:t>
            </a:r>
            <a:r>
              <a:rPr lang="el-GR" sz="840" dirty="0" err="1">
                <a:latin typeface="Calibri" pitchFamily="34" charset="0"/>
              </a:rPr>
              <a:t>μιντιακό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γραμματισμό</a:t>
            </a:r>
            <a:r>
              <a:rPr lang="el-GR" sz="840" dirty="0">
                <a:latin typeface="Calibri" pitchFamily="34" charset="0"/>
              </a:rPr>
              <a:t> των μαθητών, ώστε να επιθυμούν να επικοινωνούν και να συνεργάζονται εξ αποστάσεως. Συγκεκριμένα, τους οδηγεί κλιμακωτά από την ανακάλυψη των λύσεων που δίνει το </a:t>
            </a:r>
            <a:r>
              <a:rPr lang="el-GR" sz="840" dirty="0" err="1">
                <a:latin typeface="Calibri" pitchFamily="34" charset="0"/>
              </a:rPr>
              <a:t>Google</a:t>
            </a:r>
            <a:r>
              <a:rPr lang="el-GR" sz="840" dirty="0">
                <a:latin typeface="Calibri" pitchFamily="34" charset="0"/>
              </a:rPr>
              <a:t> </a:t>
            </a:r>
            <a:r>
              <a:rPr lang="el-GR" sz="840" dirty="0" err="1">
                <a:latin typeface="Calibri" pitchFamily="34" charset="0"/>
              </a:rPr>
              <a:t>Earth</a:t>
            </a:r>
            <a:r>
              <a:rPr lang="el-GR" sz="840" dirty="0">
                <a:latin typeface="Calibri" pitchFamily="34" charset="0"/>
              </a:rPr>
              <a:t>, στην αναζήτηση περιοχών και, τέλος, στην ένταξη αυτών των περιοχών σε ένα </a:t>
            </a:r>
            <a:r>
              <a:rPr lang="el-GR" sz="840" dirty="0" err="1">
                <a:latin typeface="Calibri" pitchFamily="34" charset="0"/>
              </a:rPr>
              <a:t>project</a:t>
            </a:r>
            <a:r>
              <a:rPr lang="el-GR" sz="840" dirty="0">
                <a:latin typeface="Calibri" pitchFamily="34" charset="0"/>
              </a:rPr>
              <a:t> εμπλουτισμένο με πληροφορίες και εικόνες.</a:t>
            </a:r>
            <a:endParaRPr lang="en-US" sz="840" dirty="0"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85918" y="1508997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Μαθησιακές δραστηριότητες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50D68E8B-C282-4DCE-84C6-66E97E6DD1D2}"/>
              </a:ext>
            </a:extLst>
          </p:cNvPr>
          <p:cNvSpPr/>
          <p:nvPr/>
        </p:nvSpPr>
        <p:spPr>
          <a:xfrm>
            <a:off x="1109472" y="46596"/>
            <a:ext cx="1322832" cy="554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Lato" panose="020F0502020204030203" pitchFamily="34" charset="0"/>
              </a:rPr>
              <a:t>ΠΡΑΚ_Β5</a:t>
            </a:r>
            <a:endParaRPr lang="el-GR" sz="1512" b="1" dirty="0">
              <a:ln>
                <a:solidFill>
                  <a:schemeClr val="bg1"/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Ορθογώνιο 30">
            <a:extLst>
              <a:ext uri="{FF2B5EF4-FFF2-40B4-BE49-F238E27FC236}">
                <a16:creationId xmlns:a16="http://schemas.microsoft.com/office/drawing/2014/main" id="{92197BB6-2056-409D-BC03-68E5710AAC92}"/>
              </a:ext>
            </a:extLst>
          </p:cNvPr>
          <p:cNvSpPr/>
          <p:nvPr/>
        </p:nvSpPr>
        <p:spPr>
          <a:xfrm>
            <a:off x="2555059" y="36206"/>
            <a:ext cx="6086021" cy="56538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Lato" panose="020F0502020204030203" pitchFamily="34" charset="0"/>
              </a:rPr>
              <a:t>Εφαρμοσμένη διδασκαλία στις ΤΠΕ και τον ψηφιακό </a:t>
            </a:r>
            <a:r>
              <a:rPr lang="el-GR" sz="1512" dirty="0" err="1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Lato" panose="020F0502020204030203" pitchFamily="34" charset="0"/>
              </a:rPr>
              <a:t>γραμματισμό</a:t>
            </a:r>
            <a:endParaRPr lang="el-GR" sz="1512" b="1" dirty="0">
              <a:ln>
                <a:solidFill>
                  <a:schemeClr val="bg1"/>
                </a:solidFill>
              </a:ln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" name="Ευθεία γραμμή σύνδεσης 7">
            <a:extLst>
              <a:ext uri="{FF2B5EF4-FFF2-40B4-BE49-F238E27FC236}">
                <a16:creationId xmlns:a16="http://schemas.microsoft.com/office/drawing/2014/main" id="{CC82D19D-CA48-4625-81B8-E6738F1A1B6B}"/>
              </a:ext>
            </a:extLst>
          </p:cNvPr>
          <p:cNvCxnSpPr>
            <a:cxnSpLocks/>
          </p:cNvCxnSpPr>
          <p:nvPr/>
        </p:nvCxnSpPr>
        <p:spPr>
          <a:xfrm>
            <a:off x="2493681" y="36205"/>
            <a:ext cx="0" cy="62521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Ομάδα 16">
            <a:extLst>
              <a:ext uri="{FF2B5EF4-FFF2-40B4-BE49-F238E27FC236}">
                <a16:creationId xmlns:a16="http://schemas.microsoft.com/office/drawing/2014/main" id="{90A14D75-AC4F-4E44-AFBA-3A9264606AE5}"/>
              </a:ext>
            </a:extLst>
          </p:cNvPr>
          <p:cNvGrpSpPr/>
          <p:nvPr/>
        </p:nvGrpSpPr>
        <p:grpSpPr>
          <a:xfrm>
            <a:off x="1380141" y="11018906"/>
            <a:ext cx="3380225" cy="182503"/>
            <a:chOff x="14483730" y="21565385"/>
            <a:chExt cx="12072231" cy="651796"/>
          </a:xfrm>
        </p:grpSpPr>
        <p:sp>
          <p:nvSpPr>
            <p:cNvPr id="52" name="Text Box 181"/>
            <p:cNvSpPr txBox="1">
              <a:spLocks noChangeArrowheads="1"/>
            </p:cNvSpPr>
            <p:nvPr/>
          </p:nvSpPr>
          <p:spPr bwMode="auto">
            <a:xfrm>
              <a:off x="18043008" y="21579645"/>
              <a:ext cx="3854078" cy="637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sz="560" b="1" dirty="0">
                  <a:latin typeface="Calibri" pitchFamily="34" charset="0"/>
                </a:rPr>
                <a:t>Εικόνα</a:t>
              </a:r>
              <a:r>
                <a:rPr lang="en-US" sz="560" b="1" dirty="0">
                  <a:latin typeface="Calibri" pitchFamily="34" charset="0"/>
                </a:rPr>
                <a:t> 2. </a:t>
              </a:r>
              <a:r>
                <a:rPr lang="en-US" sz="560" dirty="0">
                  <a:latin typeface="Calibri" pitchFamily="34" charset="0"/>
                </a:rPr>
                <a:t>Hama beads (</a:t>
              </a:r>
              <a:r>
                <a:rPr lang="el-GR" sz="560" dirty="0">
                  <a:latin typeface="Calibri" pitchFamily="34" charset="0"/>
                </a:rPr>
                <a:t>Δρ.10)</a:t>
              </a:r>
              <a:endParaRPr lang="en-US" sz="560" dirty="0">
                <a:latin typeface="Calibri" pitchFamily="34" charset="0"/>
              </a:endParaRPr>
            </a:p>
          </p:txBody>
        </p:sp>
        <p:sp>
          <p:nvSpPr>
            <p:cNvPr id="38" name="Text Box 181"/>
            <p:cNvSpPr txBox="1">
              <a:spLocks noChangeArrowheads="1"/>
            </p:cNvSpPr>
            <p:nvPr/>
          </p:nvSpPr>
          <p:spPr bwMode="auto">
            <a:xfrm>
              <a:off x="22060683" y="21565385"/>
              <a:ext cx="4495278" cy="637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sz="560" b="1" dirty="0">
                  <a:latin typeface="Calibri" pitchFamily="34" charset="0"/>
                </a:rPr>
                <a:t>Εικόνα</a:t>
              </a:r>
              <a:r>
                <a:rPr lang="en-US" sz="560" b="1" dirty="0">
                  <a:latin typeface="Calibri" pitchFamily="34" charset="0"/>
                </a:rPr>
                <a:t> 3.</a:t>
              </a:r>
              <a:r>
                <a:rPr lang="en-US" sz="560" dirty="0">
                  <a:latin typeface="Calibri" pitchFamily="34" charset="0"/>
                </a:rPr>
                <a:t> </a:t>
              </a:r>
              <a:r>
                <a:rPr lang="el-GR" sz="560" dirty="0">
                  <a:latin typeface="Calibri" pitchFamily="34" charset="0"/>
                </a:rPr>
                <a:t>Θέσεις καθισμάτων (Δρ. 1)</a:t>
              </a:r>
              <a:endParaRPr lang="en-US" sz="560" dirty="0">
                <a:latin typeface="Calibri" pitchFamily="34" charset="0"/>
              </a:endParaRPr>
            </a:p>
          </p:txBody>
        </p:sp>
        <p:sp>
          <p:nvSpPr>
            <p:cNvPr id="40" name="Text Box 180">
              <a:extLst>
                <a:ext uri="{FF2B5EF4-FFF2-40B4-BE49-F238E27FC236}">
                  <a16:creationId xmlns:a16="http://schemas.microsoft.com/office/drawing/2014/main" id="{F41AE358-B955-4FC0-B5E9-5FABCE1218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3730" y="21568756"/>
              <a:ext cx="3064025" cy="637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l-GR" sz="560" b="1" dirty="0">
                  <a:latin typeface="Calibri" pitchFamily="34" charset="0"/>
                </a:rPr>
                <a:t>Εικόνα</a:t>
              </a:r>
              <a:r>
                <a:rPr lang="en-US" sz="560" b="1" dirty="0">
                  <a:latin typeface="Calibri" pitchFamily="34" charset="0"/>
                </a:rPr>
                <a:t> 1.</a:t>
              </a:r>
              <a:r>
                <a:rPr lang="en-US" sz="560" dirty="0">
                  <a:latin typeface="Calibri" pitchFamily="34" charset="0"/>
                </a:rPr>
                <a:t> Google Earth</a:t>
              </a:r>
            </a:p>
          </p:txBody>
        </p:sp>
      </p:grpSp>
      <p:sp>
        <p:nvSpPr>
          <p:cNvPr id="3" name="Text Box 192">
            <a:extLst>
              <a:ext uri="{FF2B5EF4-FFF2-40B4-BE49-F238E27FC236}">
                <a16:creationId xmlns:a16="http://schemas.microsoft.com/office/drawing/2014/main" id="{358C3587-4CBE-5446-A393-93FAC2CD3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141" y="6240947"/>
            <a:ext cx="3328416" cy="139607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51206" tIns="51206" rIns="51206" bIns="51206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840" dirty="0">
                <a:latin typeface="Calibri" pitchFamily="34" charset="0"/>
              </a:rPr>
              <a:t>Όλοι οι μαθητές χειρίζονται Η/Υ, </a:t>
            </a:r>
            <a:r>
              <a:rPr lang="en-US" sz="840" dirty="0">
                <a:latin typeface="Calibri" pitchFamily="34" charset="0"/>
              </a:rPr>
              <a:t>tablet </a:t>
            </a:r>
            <a:r>
              <a:rPr lang="el-GR" sz="840" dirty="0">
                <a:latin typeface="Calibri" pitchFamily="34" charset="0"/>
              </a:rPr>
              <a:t>και κινητά, ωστόσο λίγοι χρησιμοποιούν ειδικές διαδικτυακές υπηρεσίες επικοινωνίας κι αυτές επικεντρώνονται στο </a:t>
            </a:r>
            <a:r>
              <a:rPr lang="en-US" sz="840" dirty="0">
                <a:latin typeface="Calibri" pitchFamily="34" charset="0"/>
              </a:rPr>
              <a:t>Facebook, </a:t>
            </a:r>
            <a:r>
              <a:rPr lang="el-GR" sz="840" dirty="0">
                <a:latin typeface="Calibri" pitchFamily="34" charset="0"/>
              </a:rPr>
              <a:t>το </a:t>
            </a:r>
            <a:r>
              <a:rPr lang="en-US" sz="840" dirty="0">
                <a:latin typeface="Calibri" pitchFamily="34" charset="0"/>
              </a:rPr>
              <a:t>Messenger,</a:t>
            </a:r>
            <a:r>
              <a:rPr lang="el-GR" sz="840" dirty="0">
                <a:latin typeface="Calibri" pitchFamily="34" charset="0"/>
              </a:rPr>
              <a:t> το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n-US" sz="840" dirty="0" err="1">
                <a:latin typeface="Calibri" pitchFamily="34" charset="0"/>
              </a:rPr>
              <a:t>Youtube</a:t>
            </a:r>
            <a:r>
              <a:rPr lang="en-US" sz="840" dirty="0">
                <a:latin typeface="Calibri" pitchFamily="34" charset="0"/>
              </a:rPr>
              <a:t> </a:t>
            </a:r>
            <a:r>
              <a:rPr lang="el-GR" sz="840" dirty="0">
                <a:latin typeface="Calibri" pitchFamily="34" charset="0"/>
              </a:rPr>
              <a:t>και το </a:t>
            </a:r>
            <a:r>
              <a:rPr lang="en-US" sz="840" dirty="0">
                <a:latin typeface="Calibri" pitchFamily="34" charset="0"/>
              </a:rPr>
              <a:t>Viber</a:t>
            </a:r>
            <a:r>
              <a:rPr lang="el-GR" sz="840" dirty="0">
                <a:latin typeface="Calibri" pitchFamily="34" charset="0"/>
              </a:rPr>
              <a:t>. Οι μαθητές δεν γνωρίζουν το </a:t>
            </a:r>
            <a:r>
              <a:rPr lang="en-US" sz="840" dirty="0">
                <a:latin typeface="Calibri" pitchFamily="34" charset="0"/>
              </a:rPr>
              <a:t>Google Earth</a:t>
            </a:r>
            <a:r>
              <a:rPr lang="el-GR" sz="840" dirty="0">
                <a:latin typeface="Calibri" pitchFamily="34" charset="0"/>
              </a:rPr>
              <a:t>, όμως έδειξαν έντονη περιέργεια να μάθουν με τι σχετίζεται. Ταυτόχρονα, στο μάθημα των ΤΠΕ, εξοικειώνονται με το </a:t>
            </a:r>
            <a:r>
              <a:rPr lang="en-US" sz="840" dirty="0">
                <a:latin typeface="Calibri" pitchFamily="34" charset="0"/>
              </a:rPr>
              <a:t>hardware </a:t>
            </a:r>
            <a:r>
              <a:rPr lang="el-GR" sz="840" dirty="0">
                <a:latin typeface="Calibri" pitchFamily="34" charset="0"/>
              </a:rPr>
              <a:t>και δεν έχουν ξεκινήσει ακόμα τη χρήση εκπαιδευτικών λογισμικών. Έτσι, οι μαθητές με το παρόν σενάριο διδασκαλίας θα αποκτήσουν γνώσεις σχετικά με την εξ αποστάσεως επικοινωνία μέσω του </a:t>
            </a:r>
            <a:r>
              <a:rPr lang="en-US" sz="840" dirty="0">
                <a:latin typeface="Calibri" pitchFamily="34" charset="0"/>
              </a:rPr>
              <a:t>Google Earth </a:t>
            </a:r>
            <a:r>
              <a:rPr lang="el-GR" sz="840" dirty="0">
                <a:latin typeface="Calibri" pitchFamily="34" charset="0"/>
              </a:rPr>
              <a:t>και ταυτόχρονα θα μυηθούν σε έναν νέο τρόπο μεθόδευσης της διδασκαλίας. </a:t>
            </a:r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C5B29057-41E5-8F07-1A08-7AE32D435D58}"/>
              </a:ext>
            </a:extLst>
          </p:cNvPr>
          <p:cNvSpPr/>
          <p:nvPr/>
        </p:nvSpPr>
        <p:spPr>
          <a:xfrm>
            <a:off x="1380141" y="6029011"/>
            <a:ext cx="3328416" cy="20482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12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Τι ήξεραν / τι νέο θα μάθουν</a:t>
            </a:r>
            <a:endParaRPr lang="en-US" sz="1512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3" name="Εικόνα 22" descr="Εικόνα που περιέχει χώρος, διάστημα, Αστρονομικό αντικείμενο, Σύμπαν&#10;&#10;Περιγραφή που δημιουργήθηκε αυτόματα">
            <a:extLst>
              <a:ext uri="{FF2B5EF4-FFF2-40B4-BE49-F238E27FC236}">
                <a16:creationId xmlns:a16="http://schemas.microsoft.com/office/drawing/2014/main" id="{4E64AFC6-2C10-89D7-0A8B-38811329BF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73" y="10284805"/>
            <a:ext cx="888677" cy="702055"/>
          </a:xfrm>
          <a:prstGeom prst="rect">
            <a:avLst/>
          </a:prstGeom>
        </p:spPr>
      </p:pic>
      <p:pic>
        <p:nvPicPr>
          <p:cNvPr id="37" name="Εικόνα 36" descr="Εικόνα που περιέχει μαύρο, λευκό, σχεδίαση&#10;&#10;Περιγραφή που δημιουργήθηκε αυτόματα">
            <a:extLst>
              <a:ext uri="{FF2B5EF4-FFF2-40B4-BE49-F238E27FC236}">
                <a16:creationId xmlns:a16="http://schemas.microsoft.com/office/drawing/2014/main" id="{ACEFCB86-E943-0A5B-8E08-23E485BB2A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568" y="10262735"/>
            <a:ext cx="952633" cy="7144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55C6832-AC6C-AF58-28F9-8773F137924A}"/>
              </a:ext>
            </a:extLst>
          </p:cNvPr>
          <p:cNvSpPr txBox="1"/>
          <p:nvPr/>
        </p:nvSpPr>
        <p:spPr>
          <a:xfrm>
            <a:off x="3331763" y="9357497"/>
            <a:ext cx="1295400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Αυτοκόλλητα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Καρτ </a:t>
            </a:r>
            <a:r>
              <a:rPr lang="el-GR" sz="840" dirty="0" err="1">
                <a:latin typeface="Calibri" pitchFamily="34" charset="0"/>
              </a:rPr>
              <a:t>ποστάλ</a:t>
            </a:r>
            <a:r>
              <a:rPr lang="el-GR" sz="840" dirty="0">
                <a:latin typeface="Calibri" pitchFamily="34" charset="0"/>
              </a:rPr>
              <a:t> ξωτικών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Λίστα ονομάτων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Καρέκλες</a:t>
            </a:r>
          </a:p>
          <a:p>
            <a:pPr marL="128016" indent="-128016" eaLnBrk="1" hangingPunct="1">
              <a:buFont typeface="Wingdings" panose="05000000000000000000" pitchFamily="2" charset="2"/>
              <a:buChar char="q"/>
            </a:pPr>
            <a:r>
              <a:rPr lang="el-GR" sz="840" dirty="0">
                <a:latin typeface="Calibri" pitchFamily="34" charset="0"/>
              </a:rPr>
              <a:t>Χαρτόνι</a:t>
            </a:r>
          </a:p>
          <a:p>
            <a:pPr eaLnBrk="1" hangingPunct="1"/>
            <a:endParaRPr lang="el-GR" sz="840" dirty="0">
              <a:latin typeface="Calibri" pitchFamily="34" charset="0"/>
            </a:endParaRPr>
          </a:p>
        </p:txBody>
      </p:sp>
      <p:pic>
        <p:nvPicPr>
          <p:cNvPr id="2" name="Εικόνα 1" descr="Εικόνα που περιέχει κείμενο, αξεσουάρ, γραφικός χαρακτήρας, γράμμα&#10;&#10;Περιγραφή που δημιουργήθηκε αυτόματα">
            <a:extLst>
              <a:ext uri="{FF2B5EF4-FFF2-40B4-BE49-F238E27FC236}">
                <a16:creationId xmlns:a16="http://schemas.microsoft.com/office/drawing/2014/main" id="{364F7340-0E80-3CF0-DB7A-7B8B2E65865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24" b="15060"/>
          <a:stretch/>
        </p:blipFill>
        <p:spPr>
          <a:xfrm>
            <a:off x="2584720" y="10294480"/>
            <a:ext cx="705310" cy="69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9041</TotalTime>
  <Words>1298</Words>
  <Application>Microsoft Office PowerPoint</Application>
  <PresentationFormat>Χαρτί A3 (297x420 χιλ.)</PresentationFormat>
  <Paragraphs>71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</vt:lpstr>
      <vt:lpstr>Wingdings</vt:lpstr>
      <vt:lpstr>Office Theme</vt:lpstr>
      <vt:lpstr>Παρουσίαση του PowerPoint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creator>Bill</dc:creator>
  <dc:description>Quality poster printing
www.genigraphics.com
1-800-790-4001</dc:description>
  <cp:lastModifiedBy>Baki Anastasia</cp:lastModifiedBy>
  <cp:revision>184</cp:revision>
  <cp:lastPrinted>2013-02-12T02:21:55Z</cp:lastPrinted>
  <dcterms:created xsi:type="dcterms:W3CDTF">2013-02-10T21:14:48Z</dcterms:created>
  <dcterms:modified xsi:type="dcterms:W3CDTF">2024-02-07T03:51:23Z</dcterms:modified>
</cp:coreProperties>
</file>